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43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7480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«ХРАНИТЕЛЬ СЕКРЕТОВ»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Финальный проект на Kotlin и Android Studio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33951" y="4403884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Профессиональный, уверенный, доступный подход к созданию надёжного мобильного приложения для хранения конфиденциальной информации.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4148733"/>
            <a:ext cx="30480" cy="159900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78D5C-7FFA-4F69-BF0D-7D91944EDB01}"/>
              </a:ext>
            </a:extLst>
          </p:cNvPr>
          <p:cNvSpPr txBox="1"/>
          <p:nvPr/>
        </p:nvSpPr>
        <p:spPr>
          <a:xfrm>
            <a:off x="109331" y="7342381"/>
            <a:ext cx="677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 студент: Талыбов Самиль</a:t>
            </a:r>
          </a:p>
          <a:p>
            <a:r>
              <a:rPr lang="ru-RU" dirty="0"/>
              <a:t>Группа: 401ИС-22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127"/>
            <a:ext cx="12070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КОНЦЕПЦИЯ ПРОЕКТА: ЦИФРОВОЙ СЕЙФ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96534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79653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053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🎯</a:t>
            </a: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 Ключевая Цель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2544247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Разработать </a:t>
            </a:r>
            <a:r>
              <a:rPr lang="en-US" sz="17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безопасное мобильное приложение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для хранения конфиденциальной информации с многоуровневой защитой доступа, исключая риски незащищённого хранения данных.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1796534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1796534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053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🔐</a:t>
            </a: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 Основная Идея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2544247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Создание изолированного «цифрового сейфа», где пользователь может хранить пароли, PIN-коды, заметки и другую приватную информацию под надёжной защитой </a:t>
            </a:r>
            <a:r>
              <a:rPr lang="en-US" sz="17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мастер-ключа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4621649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7-10</a:t>
            </a:r>
            <a:endParaRPr lang="en-US" sz="58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135624" y="5653445"/>
            <a:ext cx="3695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Паролей на пользователя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6143863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Актуальность: В среднем, каждый пользователь имеет 7-10 паролей от различных сервисов, что делает запоминание или небезопасное хранение непрактичным.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456884" y="4621649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8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229130" y="5653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Изоляция данных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56884" y="614386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Решение: Приложение обеспечивает полную изоляцию и шифрование, решая проблему ненадёжного хранения личных данных.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1CF8F45-F4A4-4AC7-9B46-B2CE5AE48744}"/>
              </a:ext>
            </a:extLst>
          </p:cNvPr>
          <p:cNvSpPr/>
          <p:nvPr/>
        </p:nvSpPr>
        <p:spPr>
          <a:xfrm>
            <a:off x="12689257" y="7455813"/>
            <a:ext cx="1831813" cy="74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460" y="345281"/>
            <a:ext cx="5940147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АРХИТЕКТУРА И СТЕК ТЕХНОЛОГИЙ</a:t>
            </a:r>
            <a:endParaRPr lang="en-US" sz="2450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9460" y="988814"/>
            <a:ext cx="13751481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Проект построен на современных стандартах разработки Android для обеспечения масштабируемости и тестируемости.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0" y="1472208"/>
            <a:ext cx="5316855" cy="5316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0163" y="1456492"/>
            <a:ext cx="1782723" cy="203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🏗 Структура Проекта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070163" y="1785699"/>
            <a:ext cx="812839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MVVM-архитектура</a:t>
            </a: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(Model-View-ViewModel) для чистоты кода.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70163" y="2030611"/>
            <a:ext cx="812839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Многослойная система</a:t>
            </a: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(UI, Business Logic, Data Layers) для разделения ответственности.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70163" y="2275523"/>
            <a:ext cx="812839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Модульный подход</a:t>
            </a: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для независимой разработки и тестирования компонентов.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70163" y="2601992"/>
            <a:ext cx="326695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⚙️ Технологический Стек</a:t>
            </a:r>
            <a:endParaRPr lang="en-US" sz="1950" dirty="0">
              <a:latin typeface="Arial Rounded MT Bold" panose="020F0704030504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96859" y="3056825"/>
            <a:ext cx="6812994" cy="376714"/>
          </a:xfrm>
          <a:prstGeom prst="roundRect">
            <a:avLst>
              <a:gd name="adj" fmla="val 48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177" y="3151003"/>
            <a:ext cx="188357" cy="18835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903243" y="4106922"/>
            <a:ext cx="1600795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Kotlin + Android SDK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113071" y="3604717"/>
            <a:ext cx="6812994" cy="376714"/>
          </a:xfrm>
          <a:prstGeom prst="roundRect">
            <a:avLst>
              <a:gd name="adj" fmla="val 48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9542" y="3698895"/>
            <a:ext cx="188357" cy="18835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47852" y="4117564"/>
            <a:ext cx="16373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Jetpack Components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113072" y="4373398"/>
            <a:ext cx="3316470" cy="376714"/>
          </a:xfrm>
          <a:prstGeom prst="roundRect">
            <a:avLst>
              <a:gd name="adj" fmla="val 48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897" y="4487822"/>
            <a:ext cx="188357" cy="188357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9622626" y="4373398"/>
            <a:ext cx="3287801" cy="376714"/>
          </a:xfrm>
          <a:prstGeom prst="roundRect">
            <a:avLst>
              <a:gd name="adj" fmla="val 48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2347" y="4467576"/>
            <a:ext cx="188357" cy="188357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65DF5AC-AB0E-46D1-8C31-1201C5A82143}"/>
              </a:ext>
            </a:extLst>
          </p:cNvPr>
          <p:cNvSpPr/>
          <p:nvPr/>
        </p:nvSpPr>
        <p:spPr>
          <a:xfrm>
            <a:off x="12689257" y="7455813"/>
            <a:ext cx="1831813" cy="74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193"/>
            <a:ext cx="12152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ФУНКЦИОНАЛЬНОСТЬ И БЕЗОПАСНОСТЬ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2660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461260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Система Аутентификации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3306008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Доступ по </a:t>
            </a:r>
            <a:r>
              <a:rPr lang="en-US" sz="17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4-значному Мастер-коду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или </a:t>
            </a:r>
            <a:r>
              <a:rPr lang="en-US" sz="17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Биометрии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. Реализована защита от подбора (брутфорса) с ограничением попыток ввода.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232660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461260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Управление Секретами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6356" y="3306008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Полный CRUD функционал: Создание, редактирование, поиск по содержимому и категоризация записей. Включает функции импорта/экспорта.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32660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461260"/>
            <a:ext cx="3231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Безопасность Данных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528459" y="2951678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Применение шифрования </a:t>
            </a:r>
            <a:r>
              <a:rPr lang="en-US" sz="17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AES-256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для всех записей. Данные изолированы в песочнице и автоматически блокируются после неактивности.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5738574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082665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2206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Ключевой компонент: </a:t>
            </a:r>
            <a:r>
              <a:rPr lang="en-US" sz="17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EncryptedSharedPreferences</a:t>
            </a:r>
            <a:r>
              <a:rPr lang="en-US" sz="175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для надёжного хранения ключей шифрования, обеспечивая дополнительный уровень защиты.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05871A1-73FA-4989-A34A-BC41093BC248}"/>
              </a:ext>
            </a:extLst>
          </p:cNvPr>
          <p:cNvSpPr/>
          <p:nvPr/>
        </p:nvSpPr>
        <p:spPr>
          <a:xfrm>
            <a:off x="12689257" y="7455813"/>
            <a:ext cx="1831813" cy="74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78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ВИЗУАЛЬНЫЙ ДИЗАЙН И UX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888093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🎨 Дизайн-Принципы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96835" y="128313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Material Design 3:</a:t>
            </a:r>
            <a:r>
              <a:rPr lang="en-US" sz="10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Соответствие современным гайдлайнам Google.</a:t>
            </a:r>
            <a:endParaRPr lang="en-US" sz="10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35" y="15042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Минимализм:</a:t>
            </a:r>
            <a:r>
              <a:rPr lang="en-US" sz="10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Визуальный фокус на пользовательском контенте (секретах).</a:t>
            </a:r>
            <a:endParaRPr lang="en-US" sz="10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96835" y="17253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Доступность:</a:t>
            </a:r>
            <a:r>
              <a:rPr lang="en-US" sz="10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Поддержка адаптивного layout и тёмной/светлой тем.</a:t>
            </a:r>
            <a:endParaRPr lang="en-US" sz="1000" dirty="0">
              <a:latin typeface="Arial Rounded MT Bold" panose="020F070403050403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047708" y="2127909"/>
            <a:ext cx="3016448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📱 Ключевые Экраны Приложения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371623" y="2644759"/>
            <a:ext cx="15240" cy="338613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3167669" y="2764655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3336738" y="2729770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508057" y="26836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Splash Screen</a:t>
            </a:r>
            <a:endParaRPr lang="en-US" sz="1100" dirty="0">
              <a:latin typeface="Arial Rounded MT Bold" panose="020F070403050403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3364003" y="3445097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2"/>
          <p:cNvSpPr/>
          <p:nvPr/>
        </p:nvSpPr>
        <p:spPr>
          <a:xfrm>
            <a:off x="3336738" y="3410212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3832871" y="33641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PIN-Экран</a:t>
            </a:r>
            <a:endParaRPr lang="en-US" sz="1100" dirty="0">
              <a:latin typeface="Arial Rounded MT Bold" panose="020F070403050403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3167669" y="4031599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9" name="Shape 16"/>
          <p:cNvSpPr/>
          <p:nvPr/>
        </p:nvSpPr>
        <p:spPr>
          <a:xfrm>
            <a:off x="3336738" y="3996714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1508057" y="39506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Главный Экран</a:t>
            </a:r>
            <a:endParaRPr lang="en-US" sz="1100" dirty="0">
              <a:latin typeface="Arial Rounded MT Bold" panose="020F0704030504030204" pitchFamily="3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3364003" y="4618101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3" name="Shape 20"/>
          <p:cNvSpPr/>
          <p:nvPr/>
        </p:nvSpPr>
        <p:spPr>
          <a:xfrm>
            <a:off x="3336738" y="458321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50BC"/>
          </a:solidFill>
          <a:ln/>
        </p:spPr>
      </p:sp>
      <p:sp>
        <p:nvSpPr>
          <p:cNvPr id="24" name="Text 21"/>
          <p:cNvSpPr/>
          <p:nvPr/>
        </p:nvSpPr>
        <p:spPr>
          <a:xfrm>
            <a:off x="3832871" y="45371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Детали Записи</a:t>
            </a:r>
            <a:endParaRPr lang="en-US" sz="1100" dirty="0">
              <a:latin typeface="Arial Rounded MT Bold" panose="020F0704030504030204" pitchFamily="34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3167669" y="5204603"/>
            <a:ext cx="226814" cy="1524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7" name="Shape 24"/>
          <p:cNvSpPr/>
          <p:nvPr/>
        </p:nvSpPr>
        <p:spPr>
          <a:xfrm>
            <a:off x="3336738" y="516971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50BC"/>
          </a:solidFill>
          <a:ln/>
        </p:spPr>
      </p:sp>
      <p:sp>
        <p:nvSpPr>
          <p:cNvPr id="28" name="Text 25"/>
          <p:cNvSpPr/>
          <p:nvPr/>
        </p:nvSpPr>
        <p:spPr>
          <a:xfrm>
            <a:off x="1508057" y="51236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Настройки</a:t>
            </a:r>
            <a:endParaRPr lang="en-US" sz="1100" dirty="0">
              <a:latin typeface="Arial Rounded MT Bold" panose="020F07040305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DC45E3C-707E-4E09-9102-81699797B029}"/>
              </a:ext>
            </a:extLst>
          </p:cNvPr>
          <p:cNvSpPr/>
          <p:nvPr/>
        </p:nvSpPr>
        <p:spPr>
          <a:xfrm>
            <a:off x="12689258" y="7743706"/>
            <a:ext cx="1836250" cy="40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399" y="411242"/>
            <a:ext cx="8225671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РАЗРАБОТКА, КАЧЕСТВО И ПЕРСПЕКТИВЫ</a:t>
            </a:r>
            <a:endParaRPr lang="en-US" sz="290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2941" y="1401961"/>
            <a:ext cx="149543" cy="672822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3399" y="1303734"/>
            <a:ext cx="448628" cy="448628"/>
          </a:xfrm>
          <a:prstGeom prst="roundRect">
            <a:avLst>
              <a:gd name="adj" fmla="val 101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56" y="1415891"/>
            <a:ext cx="224314" cy="2243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1569" y="1327190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Прототипирование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21569" y="1650444"/>
            <a:ext cx="129854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Макеты, UX-исследование, определение требований.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97255" y="2448758"/>
            <a:ext cx="149543" cy="672822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7712" y="2350532"/>
            <a:ext cx="448628" cy="448628"/>
          </a:xfrm>
          <a:prstGeom prst="roundRect">
            <a:avLst>
              <a:gd name="adj" fmla="val 101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869" y="2462689"/>
            <a:ext cx="224314" cy="2243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45883" y="2373987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Бекенд/Данные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345883" y="2697242"/>
            <a:ext cx="12761119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Реализация Room, Crypto API, бизнес-логики.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121569" y="3495556"/>
            <a:ext cx="149543" cy="672822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72026" y="3397329"/>
            <a:ext cx="448628" cy="448628"/>
          </a:xfrm>
          <a:prstGeom prst="roundRect">
            <a:avLst>
              <a:gd name="adj" fmla="val 101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183" y="3509486"/>
            <a:ext cx="224314" cy="22431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70196" y="3420785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Фронтенд/UI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570196" y="3744039"/>
            <a:ext cx="12536805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Разработка пользовательского интерфейса на M3.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1345883" y="4542353"/>
            <a:ext cx="149543" cy="672822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196340" y="4444127"/>
            <a:ext cx="448628" cy="448628"/>
          </a:xfrm>
          <a:prstGeom prst="roundRect">
            <a:avLst>
              <a:gd name="adj" fmla="val 101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8497" y="4556284"/>
            <a:ext cx="224314" cy="22431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794510" y="4467582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Тестирование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794510" y="4790837"/>
            <a:ext cx="12312491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Unit, интеграционные тесты, QA.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1121569" y="5589151"/>
            <a:ext cx="149543" cy="672822"/>
          </a:xfrm>
          <a:prstGeom prst="roundRect">
            <a:avLst>
              <a:gd name="adj" fmla="val 42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72026" y="5490924"/>
            <a:ext cx="448628" cy="448628"/>
          </a:xfrm>
          <a:prstGeom prst="roundRect">
            <a:avLst>
              <a:gd name="adj" fmla="val 101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183" y="5603081"/>
            <a:ext cx="224314" cy="22431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70196" y="5514380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Деплой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1570196" y="5837634"/>
            <a:ext cx="12536805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Подготовка к публикации в Google Play.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523399" y="6486406"/>
            <a:ext cx="4637008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📈 Метрики Качества и Дорожная Карта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523399" y="6998732"/>
            <a:ext cx="13583602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Производительность: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Целевая частота кадров — 60 FPS на устройствах среднего класса.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30" name="Text 23"/>
          <p:cNvSpPr/>
          <p:nvPr/>
        </p:nvSpPr>
        <p:spPr>
          <a:xfrm>
            <a:off x="523399" y="7290197"/>
            <a:ext cx="13583602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Стабильность: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Показатель crash-free сессий ≥ 99.8%.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523399" y="7581662"/>
            <a:ext cx="13583602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Перспективы: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Облачная синхронизация (ближайшие планы) и интеграция с 2FA системами (долгосрочно).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84854DF-E9E2-492C-A6C7-E8EFA4D31AC2}"/>
              </a:ext>
            </a:extLst>
          </p:cNvPr>
          <p:cNvSpPr/>
          <p:nvPr/>
        </p:nvSpPr>
        <p:spPr>
          <a:xfrm>
            <a:off x="12689257" y="7455813"/>
            <a:ext cx="1831813" cy="74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948" y="684014"/>
            <a:ext cx="8491180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ЗАКЛЮЧЕНИЕ: УСПЕХ ПРОЕКТА</a:t>
            </a:r>
            <a:endParaRPr lang="en-US" sz="405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8" y="1876306"/>
            <a:ext cx="4279583" cy="24788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09" y="1876306"/>
            <a:ext cx="4279583" cy="247888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0" y="1876306"/>
            <a:ext cx="4279583" cy="2478881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22948" y="5030867"/>
            <a:ext cx="4257080" cy="2514600"/>
          </a:xfrm>
          <a:prstGeom prst="roundRect">
            <a:avLst>
              <a:gd name="adj" fmla="val 4364"/>
            </a:avLst>
          </a:prstGeom>
          <a:solidFill>
            <a:srgbClr val="FFFFFF"/>
          </a:solidFill>
          <a:ln/>
        </p:spPr>
      </p:sp>
      <p:sp>
        <p:nvSpPr>
          <p:cNvPr id="7" name="Shape 2"/>
          <p:cNvSpPr/>
          <p:nvPr/>
        </p:nvSpPr>
        <p:spPr>
          <a:xfrm>
            <a:off x="722948" y="5008007"/>
            <a:ext cx="4257080" cy="91440"/>
          </a:xfrm>
          <a:prstGeom prst="roundRect">
            <a:avLst>
              <a:gd name="adj" fmla="val 94884"/>
            </a:avLst>
          </a:prstGeom>
          <a:solidFill>
            <a:srgbClr val="4950BC"/>
          </a:solidFill>
          <a:ln/>
        </p:spPr>
      </p:sp>
      <p:sp>
        <p:nvSpPr>
          <p:cNvPr id="8" name="Shape 3"/>
          <p:cNvSpPr/>
          <p:nvPr/>
        </p:nvSpPr>
        <p:spPr>
          <a:xfrm>
            <a:off x="2541568" y="4721066"/>
            <a:ext cx="619720" cy="619720"/>
          </a:xfrm>
          <a:prstGeom prst="roundRect">
            <a:avLst>
              <a:gd name="adj" fmla="val 147551"/>
            </a:avLst>
          </a:prstGeom>
          <a:solidFill>
            <a:srgbClr val="4950BC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7424" y="4906923"/>
            <a:ext cx="247888" cy="2478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52381" y="5547241"/>
            <a:ext cx="311372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Ключевые Достижения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52381" y="5993963"/>
            <a:ext cx="379821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Создание полностью функционального и стабильного приложения, готового к использованию в production.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186601" y="5030867"/>
            <a:ext cx="4257080" cy="2514600"/>
          </a:xfrm>
          <a:prstGeom prst="roundRect">
            <a:avLst>
              <a:gd name="adj" fmla="val 4364"/>
            </a:avLst>
          </a:prstGeom>
          <a:solidFill>
            <a:srgbClr val="FFFFFF"/>
          </a:solidFill>
          <a:ln/>
        </p:spPr>
      </p:sp>
      <p:sp>
        <p:nvSpPr>
          <p:cNvPr id="13" name="Shape 7"/>
          <p:cNvSpPr/>
          <p:nvPr/>
        </p:nvSpPr>
        <p:spPr>
          <a:xfrm>
            <a:off x="5186601" y="5008007"/>
            <a:ext cx="4257080" cy="91440"/>
          </a:xfrm>
          <a:prstGeom prst="roundRect">
            <a:avLst>
              <a:gd name="adj" fmla="val 94884"/>
            </a:avLst>
          </a:prstGeom>
          <a:solidFill>
            <a:srgbClr val="4950BC"/>
          </a:solidFill>
          <a:ln/>
        </p:spPr>
      </p:sp>
      <p:sp>
        <p:nvSpPr>
          <p:cNvPr id="14" name="Shape 8"/>
          <p:cNvSpPr/>
          <p:nvPr/>
        </p:nvSpPr>
        <p:spPr>
          <a:xfrm>
            <a:off x="7005221" y="4721066"/>
            <a:ext cx="619720" cy="619720"/>
          </a:xfrm>
          <a:prstGeom prst="roundRect">
            <a:avLst>
              <a:gd name="adj" fmla="val 147551"/>
            </a:avLst>
          </a:prstGeom>
          <a:solidFill>
            <a:srgbClr val="4950BC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1077" y="4906923"/>
            <a:ext cx="247888" cy="2478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416034" y="5547241"/>
            <a:ext cx="363890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Образовательная Ценность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5416034" y="5993963"/>
            <a:ext cx="379821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Проект демонстрирует </a:t>
            </a:r>
            <a:r>
              <a:rPr lang="en-US" sz="16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полный цикл разработки</a:t>
            </a:r>
            <a:r>
              <a:rPr lang="en-US" sz="16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Android-приложения: от концепции и архитектуры до систем безопасности и тестирования.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" name="Shape 11"/>
          <p:cNvSpPr/>
          <p:nvPr/>
        </p:nvSpPr>
        <p:spPr>
          <a:xfrm>
            <a:off x="9650254" y="5030867"/>
            <a:ext cx="4257080" cy="2514600"/>
          </a:xfrm>
          <a:prstGeom prst="roundRect">
            <a:avLst>
              <a:gd name="adj" fmla="val 4364"/>
            </a:avLst>
          </a:prstGeom>
          <a:solidFill>
            <a:srgbClr val="FFFFFF"/>
          </a:solidFill>
          <a:ln/>
        </p:spPr>
      </p:sp>
      <p:sp>
        <p:nvSpPr>
          <p:cNvPr id="19" name="Shape 12"/>
          <p:cNvSpPr/>
          <p:nvPr/>
        </p:nvSpPr>
        <p:spPr>
          <a:xfrm>
            <a:off x="9650254" y="5008007"/>
            <a:ext cx="4257080" cy="91440"/>
          </a:xfrm>
          <a:prstGeom prst="roundRect">
            <a:avLst>
              <a:gd name="adj" fmla="val 94884"/>
            </a:avLst>
          </a:prstGeom>
          <a:solidFill>
            <a:srgbClr val="4950BC"/>
          </a:solidFill>
          <a:ln/>
        </p:spPr>
      </p:sp>
      <p:sp>
        <p:nvSpPr>
          <p:cNvPr id="20" name="Shape 13"/>
          <p:cNvSpPr/>
          <p:nvPr/>
        </p:nvSpPr>
        <p:spPr>
          <a:xfrm>
            <a:off x="11468874" y="4721066"/>
            <a:ext cx="619720" cy="619720"/>
          </a:xfrm>
          <a:prstGeom prst="roundRect">
            <a:avLst>
              <a:gd name="adj" fmla="val 147551"/>
            </a:avLst>
          </a:prstGeom>
          <a:solidFill>
            <a:srgbClr val="4950BC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4730" y="4906923"/>
            <a:ext cx="247888" cy="24788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879687" y="5547241"/>
            <a:ext cx="311789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Готовность к Будущему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9879687" y="5993963"/>
            <a:ext cx="379821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Использование современного стека (Kotlin, Jetpack) обеспечивает лёгкость поддержки и дальнейшего расширения функционала.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CA1652-D50B-4FF4-BF16-8CB0FCDFE9B5}"/>
              </a:ext>
            </a:extLst>
          </p:cNvPr>
          <p:cNvSpPr/>
          <p:nvPr/>
        </p:nvSpPr>
        <p:spPr>
          <a:xfrm>
            <a:off x="12689257" y="7455813"/>
            <a:ext cx="1831813" cy="74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481</Words>
  <Application>Microsoft Office PowerPoint</Application>
  <PresentationFormat>Произвольный</PresentationFormat>
  <Paragraphs>73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Arial Rounded MT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Самиль Талыбов</cp:lastModifiedBy>
  <cp:revision>4</cp:revision>
  <dcterms:created xsi:type="dcterms:W3CDTF">2025-12-23T20:20:11Z</dcterms:created>
  <dcterms:modified xsi:type="dcterms:W3CDTF">2025-12-23T20:35:16Z</dcterms:modified>
</cp:coreProperties>
</file>